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6858000" cy="9144000"/>
  <p:embeddedFontLst>
    <p:embeddedFont>
      <p:font typeface="Montserrat" panose="00000500000000000000" pitchFamily="2" charset="0"/>
      <p:regular r:id="rId16"/>
    </p:embeddedFont>
    <p:embeddedFont>
      <p:font typeface="Montserrat Bold" panose="020B0604020202020204" charset="0"/>
      <p:regular r:id="rId17"/>
    </p:embeddedFont>
    <p:embeddedFont>
      <p:font typeface="Montserrat Semi-Bold" panose="020B0604020202020204" charset="0"/>
      <p:regular r:id="rId18"/>
    </p:embeddedFont>
    <p:embeddedFont>
      <p:font typeface="TAN Mon Cheri" panose="020B0604020202020204" charset="0"/>
      <p:regular r:id="rId19"/>
    </p:embeddedFont>
    <p:embeddedFont>
      <p:font typeface="TT Commons Pro" panose="020B0604020202020204" charset="0"/>
      <p:regular r:id="rId20"/>
    </p:embeddedFont>
    <p:embeddedFont>
      <p:font typeface="TT Commons Pr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70BAC-63EB-4EEC-81A7-A45C9C07979F}" v="3" dt="2025-11-02T20:04:0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72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12" Type="http://schemas.openxmlformats.org/officeDocument/2006/relationships/image" Target="../media/image33.jpeg"/><Relationship Id="rId2" Type="http://schemas.openxmlformats.org/officeDocument/2006/relationships/image" Target="../media/image23.jpe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 rot="337666">
            <a:off x="86972" y="-1035510"/>
            <a:ext cx="18447884" cy="15081145"/>
          </a:xfrm>
          <a:custGeom>
            <a:avLst/>
            <a:gdLst/>
            <a:ahLst/>
            <a:cxnLst/>
            <a:rect l="l" t="t" r="r" b="b"/>
            <a:pathLst>
              <a:path w="18447884" h="15081145">
                <a:moveTo>
                  <a:pt x="0" y="0"/>
                </a:moveTo>
                <a:lnTo>
                  <a:pt x="18447884" y="0"/>
                </a:lnTo>
                <a:lnTo>
                  <a:pt x="18447884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927472"/>
            <a:ext cx="13518572" cy="357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9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TASTE OF HARLEM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310914" y="2464535"/>
            <a:ext cx="8573119" cy="4307993"/>
            <a:chOff x="0" y="0"/>
            <a:chExt cx="11430826" cy="57439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30826" cy="5743990"/>
            </a:xfrm>
            <a:custGeom>
              <a:avLst/>
              <a:gdLst/>
              <a:ahLst/>
              <a:cxnLst/>
              <a:rect l="l" t="t" r="r" b="b"/>
              <a:pathLst>
                <a:path w="11430826" h="5743990">
                  <a:moveTo>
                    <a:pt x="0" y="0"/>
                  </a:moveTo>
                  <a:lnTo>
                    <a:pt x="11430826" y="0"/>
                  </a:lnTo>
                  <a:lnTo>
                    <a:pt x="11430826" y="5743990"/>
                  </a:lnTo>
                  <a:lnTo>
                    <a:pt x="0" y="5743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3181382" y="133657"/>
              <a:ext cx="4944596" cy="5352743"/>
            </a:xfrm>
            <a:custGeom>
              <a:avLst/>
              <a:gdLst/>
              <a:ahLst/>
              <a:cxnLst/>
              <a:rect l="l" t="t" r="r" b="b"/>
              <a:pathLst>
                <a:path w="4944596" h="5352743">
                  <a:moveTo>
                    <a:pt x="0" y="0"/>
                  </a:moveTo>
                  <a:lnTo>
                    <a:pt x="4944596" y="0"/>
                  </a:lnTo>
                  <a:lnTo>
                    <a:pt x="4944596" y="5352743"/>
                  </a:lnTo>
                  <a:lnTo>
                    <a:pt x="0" y="535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28013" y="6787637"/>
            <a:ext cx="915689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Local Restaurant Ordering &amp; Delivery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58239" y="341341"/>
            <a:ext cx="286583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November 3, 2025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5:30 P.M.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669748"/>
            <a:ext cx="3802205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Team 5095 Presents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28013" y="8035296"/>
            <a:ext cx="14639339" cy="762000"/>
            <a:chOff x="0" y="0"/>
            <a:chExt cx="19519118" cy="10160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48878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Angus 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Chen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390978" y="0"/>
              <a:ext cx="172701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Brianna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Hayles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430053" y="0"/>
              <a:ext cx="1534672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Alisha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Mughal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852715" y="0"/>
              <a:ext cx="1672337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Diana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Lucero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869725" y="0"/>
              <a:ext cx="164939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Krista U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Singh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022991" y="0"/>
              <a:ext cx="1924724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Jing Han</a:t>
              </a:r>
            </a:p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Lin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35509" y="9696409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99931" y="594202"/>
            <a:ext cx="748813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NEXT STEPS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1395" y="3369722"/>
            <a:ext cx="5148362" cy="4973818"/>
            <a:chOff x="0" y="0"/>
            <a:chExt cx="6864483" cy="663175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864483" cy="6631758"/>
              <a:chOff x="0" y="0"/>
              <a:chExt cx="4876294" cy="4710974"/>
            </a:xfrm>
          </p:grpSpPr>
          <p:sp>
            <p:nvSpPr>
              <p:cNvPr id="6" name="Freeform 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4876294" cy="4710974"/>
              </a:xfrm>
              <a:custGeom>
                <a:avLst/>
                <a:gdLst/>
                <a:ahLst/>
                <a:cxnLst/>
                <a:rect l="l" t="t" r="r" b="b"/>
                <a:pathLst>
                  <a:path w="4876294" h="4710974">
                    <a:moveTo>
                      <a:pt x="4751834" y="4710974"/>
                    </a:moveTo>
                    <a:lnTo>
                      <a:pt x="124460" y="4710974"/>
                    </a:lnTo>
                    <a:cubicBezTo>
                      <a:pt x="55880" y="4710974"/>
                      <a:pt x="0" y="4655094"/>
                      <a:pt x="0" y="458651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51834" y="0"/>
                    </a:lnTo>
                    <a:cubicBezTo>
                      <a:pt x="4820414" y="0"/>
                      <a:pt x="4876294" y="55880"/>
                      <a:pt x="4876294" y="124460"/>
                    </a:cubicBezTo>
                    <a:lnTo>
                      <a:pt x="4876294" y="4586514"/>
                    </a:lnTo>
                    <a:cubicBezTo>
                      <a:pt x="4876294" y="4655094"/>
                      <a:pt x="4820414" y="4710974"/>
                      <a:pt x="4751834" y="4710974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297947"/>
              <a:ext cx="6864483" cy="1557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7"/>
                </a:lnSpc>
                <a:spcBef>
                  <a:spcPct val="0"/>
                </a:spcBef>
              </a:pPr>
              <a:r>
                <a:rPr lang="en-US" sz="3426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Customer Loyalty Program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28161" y="2437257"/>
              <a:ext cx="5608160" cy="2337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4"/>
                </a:lnSpc>
                <a:spcBef>
                  <a:spcPct val="0"/>
                </a:spcBef>
              </a:pPr>
              <a:r>
                <a:rPr lang="en-US" sz="2936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 reward system that gives points, discounts, and free deliveries to users based on their spending.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4607" y="3369722"/>
            <a:ext cx="5258786" cy="4973818"/>
            <a:chOff x="0" y="0"/>
            <a:chExt cx="7011714" cy="663175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011714" cy="6631758"/>
              <a:chOff x="0" y="0"/>
              <a:chExt cx="4876294" cy="4612053"/>
            </a:xfrm>
          </p:grpSpPr>
          <p:sp>
            <p:nvSpPr>
              <p:cNvPr id="11" name="Freeform 1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4876294" cy="4612053"/>
              </a:xfrm>
              <a:custGeom>
                <a:avLst/>
                <a:gdLst/>
                <a:ahLst/>
                <a:cxnLst/>
                <a:rect l="l" t="t" r="r" b="b"/>
                <a:pathLst>
                  <a:path w="4876294" h="4612053">
                    <a:moveTo>
                      <a:pt x="4751834" y="4612053"/>
                    </a:moveTo>
                    <a:lnTo>
                      <a:pt x="124460" y="4612053"/>
                    </a:lnTo>
                    <a:cubicBezTo>
                      <a:pt x="55880" y="4612053"/>
                      <a:pt x="0" y="4556173"/>
                      <a:pt x="0" y="44875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51834" y="0"/>
                    </a:lnTo>
                    <a:cubicBezTo>
                      <a:pt x="4820414" y="0"/>
                      <a:pt x="4876294" y="55880"/>
                      <a:pt x="4876294" y="124460"/>
                    </a:cubicBezTo>
                    <a:lnTo>
                      <a:pt x="4876294" y="4487593"/>
                    </a:lnTo>
                    <a:cubicBezTo>
                      <a:pt x="4876294" y="4556173"/>
                      <a:pt x="4820414" y="4612053"/>
                      <a:pt x="4751834" y="4612053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296038"/>
              <a:ext cx="701171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Featured Restaurant Listings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1123" y="2337767"/>
              <a:ext cx="5389469" cy="3832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Restaurants can pay for premium placement within the app. When users browse the app for places to eat, paying restaurants will appear at the top of relevant sections.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76723" y="3369722"/>
            <a:ext cx="5258786" cy="4973818"/>
            <a:chOff x="0" y="0"/>
            <a:chExt cx="7011714" cy="663175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011714" cy="6631758"/>
              <a:chOff x="0" y="0"/>
              <a:chExt cx="4876294" cy="4612053"/>
            </a:xfrm>
          </p:grpSpPr>
          <p:sp>
            <p:nvSpPr>
              <p:cNvPr id="16" name="Freeform 1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4876294" cy="4612053"/>
              </a:xfrm>
              <a:custGeom>
                <a:avLst/>
                <a:gdLst/>
                <a:ahLst/>
                <a:cxnLst/>
                <a:rect l="l" t="t" r="r" b="b"/>
                <a:pathLst>
                  <a:path w="4876294" h="4612053">
                    <a:moveTo>
                      <a:pt x="4751834" y="4612053"/>
                    </a:moveTo>
                    <a:lnTo>
                      <a:pt x="124460" y="4612053"/>
                    </a:lnTo>
                    <a:cubicBezTo>
                      <a:pt x="55880" y="4612053"/>
                      <a:pt x="0" y="4556173"/>
                      <a:pt x="0" y="44875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51834" y="0"/>
                    </a:lnTo>
                    <a:cubicBezTo>
                      <a:pt x="4820414" y="0"/>
                      <a:pt x="4876294" y="55880"/>
                      <a:pt x="4876294" y="124460"/>
                    </a:cubicBezTo>
                    <a:lnTo>
                      <a:pt x="4876294" y="4487593"/>
                    </a:lnTo>
                    <a:cubicBezTo>
                      <a:pt x="4876294" y="4556173"/>
                      <a:pt x="4820414" y="4612053"/>
                      <a:pt x="4751834" y="4612053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296038"/>
              <a:ext cx="7011714" cy="1456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Tableau Dashboard for Excel Reporting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47442" y="2178269"/>
              <a:ext cx="5316831" cy="358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Provides restaurants &amp; administrators with real-time insights into orders, revenue, customer satisfaction, and delivery performance.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28932" y="3543300"/>
            <a:ext cx="12630136" cy="297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</a:t>
            </a:r>
          </a:p>
          <a:p>
            <a:pPr algn="ctr">
              <a:lnSpc>
                <a:spcPts val="12000"/>
              </a:lnSpc>
            </a:pPr>
            <a:r>
              <a:rPr lang="en-US" sz="80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ANY QUESTIONS?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colorful glowing gradient brush stroke "/>
          <p:cNvSpPr/>
          <p:nvPr/>
        </p:nvSpPr>
        <p:spPr>
          <a:xfrm rot="6381568">
            <a:off x="10828857" y="-3567569"/>
            <a:ext cx="13067819" cy="14379993"/>
          </a:xfrm>
          <a:custGeom>
            <a:avLst/>
            <a:gdLst/>
            <a:ahLst/>
            <a:cxnLst/>
            <a:rect l="l" t="t" r="r" b="b"/>
            <a:pathLst>
              <a:path w="13067819" h="14379993">
                <a:moveTo>
                  <a:pt x="0" y="0"/>
                </a:moveTo>
                <a:lnTo>
                  <a:pt x="13067819" y="0"/>
                </a:lnTo>
                <a:lnTo>
                  <a:pt x="13067819" y="14379993"/>
                </a:lnTo>
                <a:lnTo>
                  <a:pt x="0" y="14379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n icon of a heart"/>
          <p:cNvSpPr/>
          <p:nvPr/>
        </p:nvSpPr>
        <p:spPr>
          <a:xfrm>
            <a:off x="8623508" y="2342639"/>
            <a:ext cx="661669" cy="590690"/>
          </a:xfrm>
          <a:custGeom>
            <a:avLst/>
            <a:gdLst/>
            <a:ahLst/>
            <a:cxnLst/>
            <a:rect l="l" t="t" r="r" b="b"/>
            <a:pathLst>
              <a:path w="661669" h="590690">
                <a:moveTo>
                  <a:pt x="0" y="0"/>
                </a:moveTo>
                <a:lnTo>
                  <a:pt x="661669" y="0"/>
                </a:lnTo>
                <a:lnTo>
                  <a:pt x="661669" y="590690"/>
                </a:lnTo>
                <a:lnTo>
                  <a:pt x="0" y="590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078848" y="3865799"/>
            <a:ext cx="413030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Customers: 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For ordering food simply and quickly.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1353736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WHAT, WHO, HOW, &amp; WHY?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2907" y="3865799"/>
            <a:ext cx="4130305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full-stack web app that connects customers, local restaurants, and delivery drivers in one simple platform. </a:t>
            </a:r>
          </a:p>
        </p:txBody>
      </p:sp>
      <p:sp>
        <p:nvSpPr>
          <p:cNvPr id="8" name="Freeform 8" descr="an icon of a magnifying glass"/>
          <p:cNvSpPr/>
          <p:nvPr/>
        </p:nvSpPr>
        <p:spPr>
          <a:xfrm>
            <a:off x="2730190" y="2222597"/>
            <a:ext cx="735739" cy="735739"/>
          </a:xfrm>
          <a:custGeom>
            <a:avLst/>
            <a:gdLst/>
            <a:ahLst/>
            <a:cxnLst/>
            <a:rect l="l" t="t" r="r" b="b"/>
            <a:pathLst>
              <a:path w="735739" h="735739">
                <a:moveTo>
                  <a:pt x="0" y="0"/>
                </a:moveTo>
                <a:lnTo>
                  <a:pt x="735739" y="0"/>
                </a:lnTo>
                <a:lnTo>
                  <a:pt x="735739" y="735739"/>
                </a:lnTo>
                <a:lnTo>
                  <a:pt x="0" y="735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32907" y="3099792"/>
            <a:ext cx="413030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What’s the Idea?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730481"/>
            <a:ext cx="4130305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It allows for customers to order food, restaurants to manage menus and orders, and drivers to choose what orders to deliver.</a:t>
            </a:r>
          </a:p>
        </p:txBody>
      </p:sp>
      <p:sp>
        <p:nvSpPr>
          <p:cNvPr id="11" name="Freeform 11" descr="an icon of an upward trending chart"/>
          <p:cNvSpPr/>
          <p:nvPr/>
        </p:nvSpPr>
        <p:spPr>
          <a:xfrm>
            <a:off x="14818198" y="2312223"/>
            <a:ext cx="735739" cy="556487"/>
          </a:xfrm>
          <a:custGeom>
            <a:avLst/>
            <a:gdLst/>
            <a:ahLst/>
            <a:cxnLst/>
            <a:rect l="l" t="t" r="r" b="b"/>
            <a:pathLst>
              <a:path w="735739" h="556487">
                <a:moveTo>
                  <a:pt x="0" y="0"/>
                </a:moveTo>
                <a:lnTo>
                  <a:pt x="735739" y="0"/>
                </a:lnTo>
                <a:lnTo>
                  <a:pt x="735739" y="556487"/>
                </a:lnTo>
                <a:lnTo>
                  <a:pt x="0" y="556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889190" y="3099792"/>
            <a:ext cx="413030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Who Needs It?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78848" y="5018324"/>
            <a:ext cx="4130305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Restaurant Staff: 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platform to manage menus, orders, and revenue without high third-party fees.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8848" y="7656749"/>
            <a:ext cx="413030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Delivery Drivers: </a:t>
            </a: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Can accept &amp; complete deliveries.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20915" y="3865799"/>
            <a:ext cx="4130305" cy="49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The platform focuses on the West Harlem restaurant ecosystem, which is an up-and-coming neighborhood. This creates an environment for growth due to the influx of new residents and their demand for local food.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20915" y="3127128"/>
            <a:ext cx="413030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Why Invest?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"/>
          <p:cNvSpPr/>
          <p:nvPr/>
        </p:nvSpPr>
        <p:spPr>
          <a:xfrm>
            <a:off x="-6410564" y="118125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20275"/>
            <a:ext cx="7324149" cy="267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REVENUE STREAMS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370942"/>
            <a:ext cx="7171322" cy="1064217"/>
            <a:chOff x="0" y="0"/>
            <a:chExt cx="9561762" cy="1418957"/>
          </a:xfrm>
        </p:grpSpPr>
        <p:sp>
          <p:nvSpPr>
            <p:cNvPr id="5" name="Freeform 5" descr="a rounded gradient shape"/>
            <p:cNvSpPr/>
            <p:nvPr/>
          </p:nvSpPr>
          <p:spPr>
            <a:xfrm>
              <a:off x="0" y="0"/>
              <a:ext cx="1418957" cy="1418957"/>
            </a:xfrm>
            <a:custGeom>
              <a:avLst/>
              <a:gdLst/>
              <a:ahLst/>
              <a:cxnLst/>
              <a:rect l="l" t="t" r="r" b="b"/>
              <a:pathLst>
                <a:path w="1418957" h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56163" y="110857"/>
              <a:ext cx="7805599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Commission per Order: </a:t>
              </a: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Small percentage from each transaction.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591300"/>
            <a:ext cx="7171322" cy="1943100"/>
            <a:chOff x="0" y="0"/>
            <a:chExt cx="9561762" cy="2590800"/>
          </a:xfrm>
        </p:grpSpPr>
        <p:sp>
          <p:nvSpPr>
            <p:cNvPr id="8" name="Freeform 8" descr="a rounded gradient shape"/>
            <p:cNvSpPr/>
            <p:nvPr/>
          </p:nvSpPr>
          <p:spPr>
            <a:xfrm>
              <a:off x="0" y="0"/>
              <a:ext cx="1418957" cy="1418957"/>
            </a:xfrm>
            <a:custGeom>
              <a:avLst/>
              <a:gdLst/>
              <a:ahLst/>
              <a:cxnLst/>
              <a:rect l="l" t="t" r="r" b="b"/>
              <a:pathLst>
                <a:path w="1418957" h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56163" y="-38100"/>
              <a:ext cx="7805599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Premium Subscriptions: </a:t>
              </a: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Restaurants can pay monthly to access analytics, performance insights, and advertising slots.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67056" y="4370942"/>
            <a:ext cx="7094596" cy="1447800"/>
            <a:chOff x="0" y="0"/>
            <a:chExt cx="9459462" cy="1930400"/>
          </a:xfrm>
        </p:grpSpPr>
        <p:sp>
          <p:nvSpPr>
            <p:cNvPr id="11" name="Freeform 11" descr="a rounded gradient shape"/>
            <p:cNvSpPr/>
            <p:nvPr/>
          </p:nvSpPr>
          <p:spPr>
            <a:xfrm>
              <a:off x="0" y="0"/>
              <a:ext cx="1418957" cy="1418957"/>
            </a:xfrm>
            <a:custGeom>
              <a:avLst/>
              <a:gdLst/>
              <a:ahLst/>
              <a:cxnLst/>
              <a:rect l="l" t="t" r="r" b="b"/>
              <a:pathLst>
                <a:path w="1418957" h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53862" y="-38100"/>
              <a:ext cx="780559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Delivery Fee Sharing: </a:t>
              </a: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Shared per-order delivery fees between driver and platform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969408" y="7036527"/>
            <a:ext cx="7289892" cy="1513620"/>
            <a:chOff x="0" y="0"/>
            <a:chExt cx="9719856" cy="2018160"/>
          </a:xfrm>
        </p:grpSpPr>
        <p:sp>
          <p:nvSpPr>
            <p:cNvPr id="15" name="Freeform 15" descr="a rounded gradient shape"/>
            <p:cNvSpPr/>
            <p:nvPr/>
          </p:nvSpPr>
          <p:spPr>
            <a:xfrm>
              <a:off x="0" y="0"/>
              <a:ext cx="1418957" cy="1418957"/>
            </a:xfrm>
            <a:custGeom>
              <a:avLst/>
              <a:gdLst/>
              <a:ahLst/>
              <a:cxnLst/>
              <a:rect l="l" t="t" r="r" b="b"/>
              <a:pathLst>
                <a:path w="1418957" h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14257" y="49660"/>
              <a:ext cx="780559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Data Insights Sales: </a:t>
              </a: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Aggregated order trend data sold to partners such as food distributors.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3076792" y="3699120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49535" y="270510"/>
            <a:ext cx="13139592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USE CASES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5973" y="1864301"/>
            <a:ext cx="5151840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Customer Ordering 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  <p:sp>
        <p:nvSpPr>
          <p:cNvPr id="6" name="Freeform 6"/>
          <p:cNvSpPr/>
          <p:nvPr/>
        </p:nvSpPr>
        <p:spPr>
          <a:xfrm>
            <a:off x="202986" y="2575709"/>
            <a:ext cx="17882027" cy="4050707"/>
          </a:xfrm>
          <a:custGeom>
            <a:avLst/>
            <a:gdLst/>
            <a:ahLst/>
            <a:cxnLst/>
            <a:rect l="l" t="t" r="r" b="b"/>
            <a:pathLst>
              <a:path w="17882027" h="4050707">
                <a:moveTo>
                  <a:pt x="0" y="0"/>
                </a:moveTo>
                <a:lnTo>
                  <a:pt x="17882028" y="0"/>
                </a:lnTo>
                <a:lnTo>
                  <a:pt x="17882028" y="4050707"/>
                </a:lnTo>
                <a:lnTo>
                  <a:pt x="0" y="4050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5973" y="6753624"/>
            <a:ext cx="5304218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Restaurant Ordering Flow</a:t>
            </a:r>
          </a:p>
        </p:txBody>
      </p:sp>
      <p:sp>
        <p:nvSpPr>
          <p:cNvPr id="8" name="Freeform 8"/>
          <p:cNvSpPr/>
          <p:nvPr/>
        </p:nvSpPr>
        <p:spPr>
          <a:xfrm>
            <a:off x="344916" y="7822232"/>
            <a:ext cx="17451649" cy="1232763"/>
          </a:xfrm>
          <a:custGeom>
            <a:avLst/>
            <a:gdLst/>
            <a:ahLst/>
            <a:cxnLst/>
            <a:rect l="l" t="t" r="r" b="b"/>
            <a:pathLst>
              <a:path w="17451649" h="1232763">
                <a:moveTo>
                  <a:pt x="0" y="0"/>
                </a:moveTo>
                <a:lnTo>
                  <a:pt x="17451649" y="0"/>
                </a:lnTo>
                <a:lnTo>
                  <a:pt x="17451649" y="1232763"/>
                </a:lnTo>
                <a:lnTo>
                  <a:pt x="0" y="1232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35509" y="9696409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39568" y="580448"/>
            <a:ext cx="1315276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7200" dirty="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BACKEND OVERVIEW</a:t>
            </a:r>
          </a:p>
        </p:txBody>
      </p:sp>
      <p:sp>
        <p:nvSpPr>
          <p:cNvPr id="4" name="Freeform 4" descr="a rounded gradient shape"/>
          <p:cNvSpPr/>
          <p:nvPr/>
        </p:nvSpPr>
        <p:spPr>
          <a:xfrm>
            <a:off x="8827614" y="1028700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4" y="0"/>
                </a:lnTo>
                <a:lnTo>
                  <a:pt x="13938054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5349" y="3391206"/>
            <a:ext cx="6231117" cy="50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8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Framework &amp; Database Connection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5349" y="4160823"/>
            <a:ext cx="6248611" cy="4453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664" lvl="1" indent="-247332" algn="just">
              <a:lnSpc>
                <a:spcPts val="3207"/>
              </a:lnSpc>
              <a:buFont typeface="Arial"/>
              <a:buChar char="•"/>
            </a:pPr>
            <a:r>
              <a:rPr lang="en-US" sz="229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(FastAPI Framework): </a:t>
            </a:r>
          </a:p>
          <a:p>
            <a:pPr marL="989329" lvl="2" indent="-329776" algn="just">
              <a:lnSpc>
                <a:spcPts val="3207"/>
              </a:lnSpc>
              <a:buFont typeface="Arial"/>
              <a:buChar char="⚬"/>
            </a:pPr>
            <a:r>
              <a:rPr lang="en-US" sz="22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Performing</a:t>
            </a:r>
          </a:p>
          <a:p>
            <a:pPr marL="989329" lvl="2" indent="-329776" algn="just">
              <a:lnSpc>
                <a:spcPts val="3207"/>
              </a:lnSpc>
              <a:buFont typeface="Arial"/>
              <a:buChar char="⚬"/>
            </a:pPr>
            <a:r>
              <a:rPr lang="en-US" sz="22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Built-In Validation</a:t>
            </a:r>
          </a:p>
          <a:p>
            <a:pPr marL="989329" lvl="2" indent="-329776" algn="just">
              <a:lnSpc>
                <a:spcPts val="3207"/>
              </a:lnSpc>
              <a:buFont typeface="Arial"/>
              <a:buChar char="⚬"/>
            </a:pPr>
            <a:r>
              <a:rPr lang="en-US" sz="22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Automatic API Documentation</a:t>
            </a:r>
          </a:p>
          <a:p>
            <a:pPr algn="just">
              <a:lnSpc>
                <a:spcPts val="3207"/>
              </a:lnSpc>
            </a:pPr>
            <a:endParaRPr lang="en-US" sz="229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4664" lvl="1" indent="-247332" algn="just">
              <a:lnSpc>
                <a:spcPts val="3207"/>
              </a:lnSpc>
              <a:buFont typeface="Arial"/>
              <a:buChar char="•"/>
            </a:pPr>
            <a:r>
              <a:rPr lang="en-US" sz="229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AWS RDS MySQL Database: </a:t>
            </a:r>
          </a:p>
          <a:p>
            <a:pPr marL="989329" lvl="2" indent="-329776" algn="just">
              <a:lnSpc>
                <a:spcPts val="3207"/>
              </a:lnSpc>
              <a:buFont typeface="Arial"/>
              <a:buChar char="⚬"/>
            </a:pPr>
            <a:r>
              <a:rPr lang="en-US" sz="22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Cloud-hosted for scalability </a:t>
            </a:r>
          </a:p>
          <a:p>
            <a:pPr algn="just">
              <a:lnSpc>
                <a:spcPts val="3207"/>
              </a:lnSpc>
            </a:pPr>
            <a:endParaRPr lang="en-US" sz="229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94664" lvl="1" indent="-247332" algn="just">
              <a:lnSpc>
                <a:spcPts val="3207"/>
              </a:lnSpc>
              <a:buFont typeface="Arial"/>
              <a:buChar char="•"/>
            </a:pPr>
            <a:r>
              <a:rPr lang="en-US" sz="229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Raw SQL Queries (No ORM): </a:t>
            </a:r>
          </a:p>
          <a:p>
            <a:pPr marL="989329" lvl="2" indent="-329776" algn="just">
              <a:lnSpc>
                <a:spcPts val="3207"/>
              </a:lnSpc>
              <a:buFont typeface="Arial"/>
              <a:buChar char="⚬"/>
            </a:pPr>
            <a:r>
              <a:rPr lang="en-US" sz="229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CRUD operations use manual SQL statements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6" y="1790938"/>
            <a:ext cx="18283194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The backend is the core of the system: managing user authentication, order processing, and revenue tracking while maintaining direct database control. Built for speed, clarity, and scalability, and fully integrated with the frontend.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94387" y="3391206"/>
            <a:ext cx="5591402" cy="50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8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Architecture &amp; Code Structure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94387" y="4170348"/>
            <a:ext cx="5368009" cy="5592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/app.py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 FastAPI app with 11 total endpoints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/database/connection.py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connects to AWS RDS instance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/database/queries.py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raw SQL queries for all entities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/routes/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separate files for modular endpoints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 registration &amp; validation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restaurants.py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restaurant browsing &amp; menu retrieval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order creation, validation, and delivery assignment</a:t>
            </a:r>
          </a:p>
          <a:p>
            <a:pPr algn="l">
              <a:lnSpc>
                <a:spcPts val="1399"/>
              </a:lnSpc>
            </a:pPr>
            <a:endParaRPr lang="en-US" sz="181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0952" lvl="1" indent="-195476" algn="l">
              <a:lnSpc>
                <a:spcPts val="2535"/>
              </a:lnSpc>
              <a:buFont typeface="Arial"/>
              <a:buChar char="•"/>
            </a:pPr>
            <a:r>
              <a:rPr lang="en-US" sz="181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reports.py ⟶ </a:t>
            </a:r>
            <a:r>
              <a:rPr lang="en-US" sz="1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revenue analytics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20526" y="3391206"/>
            <a:ext cx="4641040" cy="50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8" b="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Key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3421" y="4160823"/>
            <a:ext cx="5075776" cy="318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192" lvl="1" indent="-275096" algn="l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Robust data validation</a:t>
            </a:r>
          </a:p>
          <a:p>
            <a:pPr algn="l">
              <a:lnSpc>
                <a:spcPts val="1399"/>
              </a:lnSpc>
            </a:pPr>
            <a:endParaRPr lang="en-US" sz="254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50192" lvl="1" indent="-275096" algn="l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 handling with user-friendly JSON messages</a:t>
            </a:r>
          </a:p>
          <a:p>
            <a:pPr algn="l">
              <a:lnSpc>
                <a:spcPts val="1399"/>
              </a:lnSpc>
            </a:pPr>
            <a:endParaRPr lang="en-US" sz="254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50192" lvl="1" indent="-275096" algn="l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Frontend-backend integration</a:t>
            </a:r>
          </a:p>
          <a:p>
            <a:pPr algn="l">
              <a:lnSpc>
                <a:spcPts val="1399"/>
              </a:lnSpc>
            </a:pPr>
            <a:endParaRPr lang="en-US" sz="2548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50192" lvl="1" indent="-275096" algn="l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API Testing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28575"/>
            <a:ext cx="18209104" cy="10258425"/>
            <a:chOff x="0" y="0"/>
            <a:chExt cx="24278806" cy="136779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64200" cy="13677900"/>
            </a:xfrm>
            <a:custGeom>
              <a:avLst/>
              <a:gdLst/>
              <a:ahLst/>
              <a:cxnLst/>
              <a:rect l="l" t="t" r="r" b="b"/>
              <a:pathLst>
                <a:path w="18364200" h="13677900">
                  <a:moveTo>
                    <a:pt x="0" y="0"/>
                  </a:moveTo>
                  <a:lnTo>
                    <a:pt x="18364200" y="0"/>
                  </a:lnTo>
                  <a:lnTo>
                    <a:pt x="18364200" y="13677900"/>
                  </a:lnTo>
                  <a:lnTo>
                    <a:pt x="0" y="13677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48" b="-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603646" y="413067"/>
              <a:ext cx="811492" cy="825081"/>
            </a:xfrm>
            <a:custGeom>
              <a:avLst/>
              <a:gdLst/>
              <a:ahLst/>
              <a:cxnLst/>
              <a:rect l="l" t="t" r="r" b="b"/>
              <a:pathLst>
                <a:path w="811492" h="825081">
                  <a:moveTo>
                    <a:pt x="0" y="0"/>
                  </a:moveTo>
                  <a:lnTo>
                    <a:pt x="811492" y="0"/>
                  </a:lnTo>
                  <a:lnTo>
                    <a:pt x="811492" y="825081"/>
                  </a:lnTo>
                  <a:lnTo>
                    <a:pt x="0" y="82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023" t="-18857" r="-19088" b="-2275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88406" y="397827"/>
              <a:ext cx="838200" cy="850900"/>
            </a:xfrm>
            <a:custGeom>
              <a:avLst/>
              <a:gdLst/>
              <a:ahLst/>
              <a:cxnLst/>
              <a:rect l="l" t="t" r="r" b="b"/>
              <a:pathLst>
                <a:path w="838200" h="850900">
                  <a:moveTo>
                    <a:pt x="0" y="0"/>
                  </a:moveTo>
                  <a:lnTo>
                    <a:pt x="838200" y="0"/>
                  </a:lnTo>
                  <a:lnTo>
                    <a:pt x="838200" y="850900"/>
                  </a:lnTo>
                  <a:lnTo>
                    <a:pt x="0" y="850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88406" y="1608988"/>
              <a:ext cx="812800" cy="787400"/>
            </a:xfrm>
            <a:custGeom>
              <a:avLst/>
              <a:gdLst/>
              <a:ahLst/>
              <a:cxnLst/>
              <a:rect l="l" t="t" r="r" b="b"/>
              <a:pathLst>
                <a:path w="812800" h="787400">
                  <a:moveTo>
                    <a:pt x="0" y="0"/>
                  </a:moveTo>
                  <a:lnTo>
                    <a:pt x="812800" y="0"/>
                  </a:lnTo>
                  <a:lnTo>
                    <a:pt x="812800" y="787400"/>
                  </a:lnTo>
                  <a:lnTo>
                    <a:pt x="0" y="78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88406" y="2770085"/>
              <a:ext cx="2959100" cy="546100"/>
            </a:xfrm>
            <a:custGeom>
              <a:avLst/>
              <a:gdLst/>
              <a:ahLst/>
              <a:cxnLst/>
              <a:rect l="l" t="t" r="r" b="b"/>
              <a:pathLst>
                <a:path w="2959100" h="546100">
                  <a:moveTo>
                    <a:pt x="0" y="0"/>
                  </a:moveTo>
                  <a:lnTo>
                    <a:pt x="2959100" y="0"/>
                  </a:lnTo>
                  <a:lnTo>
                    <a:pt x="2959100" y="546100"/>
                  </a:lnTo>
                  <a:lnTo>
                    <a:pt x="0" y="546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8603646" y="1624228"/>
              <a:ext cx="784339" cy="762317"/>
            </a:xfrm>
            <a:custGeom>
              <a:avLst/>
              <a:gdLst/>
              <a:ahLst/>
              <a:cxnLst/>
              <a:rect l="l" t="t" r="r" b="b"/>
              <a:pathLst>
                <a:path w="784339" h="762317">
                  <a:moveTo>
                    <a:pt x="0" y="0"/>
                  </a:moveTo>
                  <a:lnTo>
                    <a:pt x="784339" y="0"/>
                  </a:lnTo>
                  <a:lnTo>
                    <a:pt x="784339" y="762317"/>
                  </a:lnTo>
                  <a:lnTo>
                    <a:pt x="0" y="76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2644" t="-21965" r="-10414" b="-17975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8603646" y="2785325"/>
              <a:ext cx="2932735" cy="520611"/>
            </a:xfrm>
            <a:custGeom>
              <a:avLst/>
              <a:gdLst/>
              <a:ahLst/>
              <a:cxnLst/>
              <a:rect l="l" t="t" r="r" b="b"/>
              <a:pathLst>
                <a:path w="2932735" h="520611">
                  <a:moveTo>
                    <a:pt x="0" y="0"/>
                  </a:moveTo>
                  <a:lnTo>
                    <a:pt x="2932735" y="0"/>
                  </a:lnTo>
                  <a:lnTo>
                    <a:pt x="2932735" y="520612"/>
                  </a:lnTo>
                  <a:lnTo>
                    <a:pt x="0" y="520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19" t="-2927" r="-241151" b="-196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8603646" y="3690518"/>
              <a:ext cx="2932735" cy="533946"/>
            </a:xfrm>
            <a:custGeom>
              <a:avLst/>
              <a:gdLst/>
              <a:ahLst/>
              <a:cxnLst/>
              <a:rect l="l" t="t" r="r" b="b"/>
              <a:pathLst>
                <a:path w="2932735" h="533946">
                  <a:moveTo>
                    <a:pt x="0" y="0"/>
                  </a:moveTo>
                  <a:lnTo>
                    <a:pt x="2932735" y="0"/>
                  </a:lnTo>
                  <a:lnTo>
                    <a:pt x="2932735" y="533946"/>
                  </a:lnTo>
                  <a:lnTo>
                    <a:pt x="0" y="533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519" t="-2854" r="-379" b="-18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588406" y="3675278"/>
              <a:ext cx="2959100" cy="558800"/>
            </a:xfrm>
            <a:custGeom>
              <a:avLst/>
              <a:gdLst/>
              <a:ahLst/>
              <a:cxnLst/>
              <a:rect l="l" t="t" r="r" b="b"/>
              <a:pathLst>
                <a:path w="2959100" h="558800">
                  <a:moveTo>
                    <a:pt x="0" y="0"/>
                  </a:moveTo>
                  <a:lnTo>
                    <a:pt x="2959100" y="0"/>
                  </a:lnTo>
                  <a:lnTo>
                    <a:pt x="2959100" y="558800"/>
                  </a:lnTo>
                  <a:lnTo>
                    <a:pt x="0" y="558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9783831" y="6858000"/>
              <a:ext cx="3086100" cy="2959100"/>
            </a:xfrm>
            <a:custGeom>
              <a:avLst/>
              <a:gdLst/>
              <a:ahLst/>
              <a:cxnLst/>
              <a:rect l="l" t="t" r="r" b="b"/>
              <a:pathLst>
                <a:path w="3086100" h="2959100">
                  <a:moveTo>
                    <a:pt x="0" y="0"/>
                  </a:moveTo>
                  <a:lnTo>
                    <a:pt x="3086100" y="0"/>
                  </a:lnTo>
                  <a:lnTo>
                    <a:pt x="3086100" y="2959100"/>
                  </a:lnTo>
                  <a:lnTo>
                    <a:pt x="0" y="295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6682" t="-3231" r="-43564" b="-234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969734" y="10031907"/>
              <a:ext cx="3162300" cy="3263900"/>
            </a:xfrm>
            <a:custGeom>
              <a:avLst/>
              <a:gdLst/>
              <a:ahLst/>
              <a:cxnLst/>
              <a:rect l="l" t="t" r="r" b="b"/>
              <a:pathLst>
                <a:path w="3162300" h="3263900">
                  <a:moveTo>
                    <a:pt x="0" y="0"/>
                  </a:moveTo>
                  <a:lnTo>
                    <a:pt x="3162300" y="0"/>
                  </a:lnTo>
                  <a:lnTo>
                    <a:pt x="3162300" y="3263900"/>
                  </a:lnTo>
                  <a:lnTo>
                    <a:pt x="0" y="326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92621" t="-21528" r="-99346" b="-2010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351930" y="5809538"/>
              <a:ext cx="4031183" cy="933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Hosted by: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625780" y="216827"/>
              <a:ext cx="4653026" cy="2213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46"/>
                </a:lnSpc>
              </a:pPr>
              <a:r>
                <a:rPr lang="en-US" sz="42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Primary Key Foreign Key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894521" y="2585643"/>
              <a:ext cx="1167206" cy="1797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84"/>
                </a:lnSpc>
              </a:pPr>
              <a:r>
                <a:rPr lang="en-US" sz="42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1:1 1:M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6666" y="100450"/>
            <a:ext cx="5534072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THE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lowing gradient brush stroke "/>
          <p:cNvSpPr/>
          <p:nvPr/>
        </p:nvSpPr>
        <p:spPr>
          <a:xfrm>
            <a:off x="-7160776" y="1538136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5" y="0"/>
                </a:lnTo>
                <a:lnTo>
                  <a:pt x="15350425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glowing gradient brush stroke "/>
          <p:cNvSpPr/>
          <p:nvPr/>
        </p:nvSpPr>
        <p:spPr>
          <a:xfrm rot="437564">
            <a:off x="12315158" y="-774065"/>
            <a:ext cx="14184276" cy="14660750"/>
          </a:xfrm>
          <a:custGeom>
            <a:avLst/>
            <a:gdLst/>
            <a:ahLst/>
            <a:cxnLst/>
            <a:rect l="l" t="t" r="r" b="b"/>
            <a:pathLst>
              <a:path w="14184276" h="14660750">
                <a:moveTo>
                  <a:pt x="0" y="0"/>
                </a:moveTo>
                <a:lnTo>
                  <a:pt x="14184276" y="0"/>
                </a:lnTo>
                <a:lnTo>
                  <a:pt x="14184276" y="14660750"/>
                </a:lnTo>
                <a:lnTo>
                  <a:pt x="0" y="1466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14724" y="1697815"/>
            <a:ext cx="14658551" cy="8321513"/>
            <a:chOff x="0" y="0"/>
            <a:chExt cx="19544735" cy="11095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44735" cy="11095350"/>
            </a:xfrm>
            <a:custGeom>
              <a:avLst/>
              <a:gdLst/>
              <a:ahLst/>
              <a:cxnLst/>
              <a:rect l="l" t="t" r="r" b="b"/>
              <a:pathLst>
                <a:path w="19544735" h="11095350">
                  <a:moveTo>
                    <a:pt x="0" y="0"/>
                  </a:moveTo>
                  <a:lnTo>
                    <a:pt x="19544735" y="0"/>
                  </a:lnTo>
                  <a:lnTo>
                    <a:pt x="19544735" y="11095350"/>
                  </a:lnTo>
                  <a:lnTo>
                    <a:pt x="0" y="1109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30362" y="9082263"/>
              <a:ext cx="1384318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ORDERS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68908" y="462538"/>
              <a:ext cx="204868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RELATIONSHIP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98619" y="2624963"/>
              <a:ext cx="2191941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USER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ORDERS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9597" y="3626964"/>
              <a:ext cx="2638951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USER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DELIVERIES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34200" y="1607580"/>
              <a:ext cx="2935469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USER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RESTAURANT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617709" y="4644358"/>
              <a:ext cx="296904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RESTAURANT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MENU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987541" y="9082263"/>
              <a:ext cx="1558890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PAYMENTS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73568" y="10227561"/>
              <a:ext cx="305906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ORDERS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DELIVERIES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51417" y="7936955"/>
              <a:ext cx="3104210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 spc="4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MENU </a:t>
              </a:r>
              <a:r>
                <a:rPr lang="en-US" sz="1510" spc="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 spc="4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ORDER_ITEMS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63646" y="5646359"/>
              <a:ext cx="3283483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RESTAURANT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ORDERS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354" y="6791657"/>
              <a:ext cx="341865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 spc="3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ORDERS </a:t>
              </a:r>
              <a:r>
                <a:rPr lang="en-US" sz="1510" spc="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 spc="3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ORDER_ITEMS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106136" y="1607580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106136" y="2624963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106136" y="3626964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106136" y="4644358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106136" y="5646359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106136" y="6791657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106136" y="7936955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179591" y="9082263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179591" y="10227561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571778" y="9082263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571778" y="10227561"/>
              <a:ext cx="994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1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427714" y="1607580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427714" y="2624963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427714" y="3626964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427714" y="4644358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427714" y="5646359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427714" y="6791657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427714" y="7936955"/>
              <a:ext cx="32122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508367" y="462538"/>
              <a:ext cx="1868636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CARDINALITY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4198345" y="462538"/>
              <a:ext cx="188716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DESCRIPTION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834088" y="10227561"/>
              <a:ext cx="467041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Each order has one delivery record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804274" y="5646359"/>
              <a:ext cx="4731215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restaurant can have many orders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62637" y="9082263"/>
              <a:ext cx="4816022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Each order has one payment record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2349909" y="6791657"/>
              <a:ext cx="5658087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An order can contain multiple order items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2255305" y="4644358"/>
              <a:ext cx="5850930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restaurant can have multiple menu items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128392" y="7936955"/>
              <a:ext cx="6110053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menu item can appear in many order items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023960" y="2624963"/>
              <a:ext cx="6322979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user (role = customer) can place many orders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777286" y="3626964"/>
              <a:ext cx="6826346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user (role = driver) can handle multiple deliveries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217658" y="1607580"/>
              <a:ext cx="7967721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A user (role = restaurant_owner) can own many restaurants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203607" y="1607580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203607" y="2624963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8203607" y="3626964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8203607" y="4644358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8203607" y="5646359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8203607" y="6791657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8203607" y="7936955"/>
              <a:ext cx="228584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8277062" y="9082263"/>
              <a:ext cx="300611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8277062" y="10227561"/>
              <a:ext cx="300611" cy="34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  <a:r>
                <a:rPr lang="en-US" sz="151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⟶</a:t>
              </a:r>
              <a:r>
                <a:rPr lang="en-US" sz="1510" b="1">
                  <a:solidFill>
                    <a:srgbClr val="000000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116666" y="100450"/>
            <a:ext cx="10816985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THE DATA (CONT)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rounded gradient shape"/>
          <p:cNvSpPr/>
          <p:nvPr/>
        </p:nvSpPr>
        <p:spPr>
          <a:xfrm>
            <a:off x="8891207" y="1527681"/>
            <a:ext cx="13938055" cy="13938055"/>
          </a:xfrm>
          <a:custGeom>
            <a:avLst/>
            <a:gdLst/>
            <a:ahLst/>
            <a:cxnLst/>
            <a:rect l="l" t="t" r="r" b="b"/>
            <a:pathLst>
              <a:path w="13938055" h="13938055">
                <a:moveTo>
                  <a:pt x="0" y="0"/>
                </a:moveTo>
                <a:lnTo>
                  <a:pt x="13938054" y="0"/>
                </a:lnTo>
                <a:lnTo>
                  <a:pt x="13938054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rounded gradient shape"/>
          <p:cNvSpPr/>
          <p:nvPr/>
        </p:nvSpPr>
        <p:spPr>
          <a:xfrm>
            <a:off x="-6646512" y="-5912889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06304" y="699333"/>
            <a:ext cx="11275391" cy="130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THE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06193" y="913083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54634" y="2755645"/>
            <a:ext cx="5244709" cy="6060515"/>
            <a:chOff x="0" y="0"/>
            <a:chExt cx="6992946" cy="80806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277861"/>
              <a:ext cx="6992946" cy="5802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00"/>
                </a:lnSpc>
              </a:pPr>
              <a:r>
                <a:rPr lang="en-US" sz="333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Framework: </a:t>
              </a:r>
              <a:r>
                <a:rPr lang="en-US" sz="333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Next.js (React)</a:t>
              </a:r>
            </a:p>
            <a:p>
              <a:pPr algn="ctr">
                <a:lnSpc>
                  <a:spcPts val="5900"/>
                </a:lnSpc>
              </a:pPr>
              <a:r>
                <a:rPr lang="en-US" sz="333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Language: </a:t>
              </a:r>
              <a:r>
                <a:rPr lang="en-US" sz="333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TypeScript, JavaScript</a:t>
              </a:r>
            </a:p>
            <a:p>
              <a:pPr algn="ctr">
                <a:lnSpc>
                  <a:spcPts val="5900"/>
                </a:lnSpc>
              </a:pPr>
              <a:r>
                <a:rPr lang="en-US" sz="333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Styling: </a:t>
              </a:r>
              <a:r>
                <a:rPr lang="en-US" sz="333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Tailwind CSS</a:t>
              </a:r>
            </a:p>
            <a:p>
              <a:pPr algn="ctr">
                <a:lnSpc>
                  <a:spcPts val="5900"/>
                </a:lnSpc>
              </a:pPr>
              <a:r>
                <a:rPr lang="en-US" sz="333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Purpose: </a:t>
              </a:r>
              <a:r>
                <a:rPr lang="en-US" sz="333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Handle user interface and experience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79136" y="-57150"/>
              <a:ext cx="5034673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Front End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2744" y="1152570"/>
              <a:ext cx="5034673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(client side)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19375" y="2809204"/>
            <a:ext cx="5399780" cy="6062968"/>
            <a:chOff x="0" y="0"/>
            <a:chExt cx="7199707" cy="80839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220737"/>
              <a:ext cx="7199707" cy="5863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0"/>
                </a:lnSpc>
              </a:pPr>
              <a:r>
                <a:rPr lang="en-US" sz="3322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Framework: </a:t>
              </a:r>
              <a:r>
                <a:rPr lang="en-US" sz="3322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FastAPI (Python)</a:t>
              </a:r>
            </a:p>
            <a:p>
              <a:pPr algn="ctr">
                <a:lnSpc>
                  <a:spcPts val="5980"/>
                </a:lnSpc>
              </a:pPr>
              <a:r>
                <a:rPr lang="en-US" sz="3322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Database: </a:t>
              </a:r>
              <a:r>
                <a:rPr lang="en-US" sz="3322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MySQL (hosted by AWS RDS)</a:t>
              </a:r>
            </a:p>
            <a:p>
              <a:pPr algn="ctr">
                <a:lnSpc>
                  <a:spcPts val="5980"/>
                </a:lnSpc>
              </a:pPr>
              <a:r>
                <a:rPr lang="en-US" sz="3322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Purpose: </a:t>
              </a:r>
              <a:r>
                <a:rPr lang="en-US" sz="3322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Manages business affairs and user authentication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9411" y="-57150"/>
              <a:ext cx="5200885" cy="1194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Back End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75489" y="1292412"/>
              <a:ext cx="5124807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(server side)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43055" y="2809204"/>
            <a:ext cx="4960390" cy="6130857"/>
            <a:chOff x="0" y="0"/>
            <a:chExt cx="6613853" cy="8174476"/>
          </a:xfrm>
        </p:grpSpPr>
        <p:sp>
          <p:nvSpPr>
            <p:cNvPr id="15" name="TextBox 15"/>
            <p:cNvSpPr txBox="1"/>
            <p:nvPr/>
          </p:nvSpPr>
          <p:spPr>
            <a:xfrm>
              <a:off x="541154" y="-57150"/>
              <a:ext cx="5531546" cy="2426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600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DevOps &amp; Deployment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541781"/>
              <a:ext cx="6613853" cy="5632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15"/>
                </a:lnSpc>
              </a:pPr>
              <a:r>
                <a:rPr lang="en-US" sz="337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Containerization: </a:t>
              </a:r>
              <a:r>
                <a:rPr lang="en-US" sz="337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Docker</a:t>
              </a:r>
            </a:p>
            <a:p>
              <a:pPr algn="ctr">
                <a:lnSpc>
                  <a:spcPts val="6915"/>
                </a:lnSpc>
              </a:pPr>
              <a:r>
                <a:rPr lang="en-US" sz="337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Version Control: </a:t>
              </a:r>
              <a:r>
                <a:rPr lang="en-US" sz="337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GitHub</a:t>
              </a:r>
            </a:p>
            <a:p>
              <a:pPr algn="ctr">
                <a:lnSpc>
                  <a:spcPts val="6915"/>
                </a:lnSpc>
              </a:pPr>
              <a:r>
                <a:rPr lang="en-US" sz="3373" b="1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Cloud Hosting: </a:t>
              </a:r>
              <a:r>
                <a:rPr lang="en-US" sz="3373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AWS RDS for database and deploying the app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6262" y="2044982"/>
            <a:ext cx="8595476" cy="8013452"/>
            <a:chOff x="0" y="0"/>
            <a:chExt cx="11460635" cy="1068460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60635" cy="10684602"/>
              <a:chOff x="0" y="0"/>
              <a:chExt cx="4876294" cy="4546106"/>
            </a:xfrm>
          </p:grpSpPr>
          <p:sp>
            <p:nvSpPr>
              <p:cNvPr id="4" name="Freeform 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4876294" cy="4546106"/>
              </a:xfrm>
              <a:custGeom>
                <a:avLst/>
                <a:gdLst/>
                <a:ahLst/>
                <a:cxnLst/>
                <a:rect l="l" t="t" r="r" b="b"/>
                <a:pathLst>
                  <a:path w="4876294" h="4546106">
                    <a:moveTo>
                      <a:pt x="4751834" y="4546106"/>
                    </a:moveTo>
                    <a:lnTo>
                      <a:pt x="124460" y="4546106"/>
                    </a:lnTo>
                    <a:cubicBezTo>
                      <a:pt x="55880" y="4546106"/>
                      <a:pt x="0" y="4490226"/>
                      <a:pt x="0" y="442164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51834" y="0"/>
                    </a:lnTo>
                    <a:cubicBezTo>
                      <a:pt x="4820414" y="0"/>
                      <a:pt x="4876294" y="55880"/>
                      <a:pt x="4876294" y="124460"/>
                    </a:cubicBezTo>
                    <a:lnTo>
                      <a:pt x="4876294" y="4421646"/>
                    </a:lnTo>
                    <a:cubicBezTo>
                      <a:pt x="4876294" y="4490226"/>
                      <a:pt x="4820414" y="4546106"/>
                      <a:pt x="4751834" y="4546106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 descr="a five-item radial chart with percentage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8488" y="-771368"/>
              <a:ext cx="12227339" cy="1222733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279732" y="756916"/>
            <a:ext cx="97285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MEMBER ROLES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35509" y="9529878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1C8272737ECF438F48429BA2E771CE" ma:contentTypeVersion="13" ma:contentTypeDescription="Create a new document." ma:contentTypeScope="" ma:versionID="afbd915540690f23e2a37b471f6fea21">
  <xsd:schema xmlns:xsd="http://www.w3.org/2001/XMLSchema" xmlns:xs="http://www.w3.org/2001/XMLSchema" xmlns:p="http://schemas.microsoft.com/office/2006/metadata/properties" xmlns:ns3="cb91335b-e31c-4357-a9d3-3657aad1e45a" xmlns:ns4="8ebd93a5-d63c-4e93-aca1-cf51e520a74f" targetNamespace="http://schemas.microsoft.com/office/2006/metadata/properties" ma:root="true" ma:fieldsID="8e2596d09adc4c91ec54bc3d9126f22c" ns3:_="" ns4:_="">
    <xsd:import namespace="cb91335b-e31c-4357-a9d3-3657aad1e45a"/>
    <xsd:import namespace="8ebd93a5-d63c-4e93-aca1-cf51e520a7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1335b-e31c-4357-a9d3-3657aad1e4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bd93a5-d63c-4e93-aca1-cf51e520a74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b91335b-e31c-4357-a9d3-3657aad1e45a" xsi:nil="true"/>
  </documentManagement>
</p:properties>
</file>

<file path=customXml/itemProps1.xml><?xml version="1.0" encoding="utf-8"?>
<ds:datastoreItem xmlns:ds="http://schemas.openxmlformats.org/officeDocument/2006/customXml" ds:itemID="{7C206A6D-9566-4996-9BAA-77B32FBC75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91335b-e31c-4357-a9d3-3657aad1e45a"/>
    <ds:schemaRef ds:uri="8ebd93a5-d63c-4e93-aca1-cf51e520a7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AD4495-3C23-4C4B-884B-561C8E05CE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56244F-28B9-4659-A7F3-84C150F7A1C0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8ebd93a5-d63c-4e93-aca1-cf51e520a74f"/>
    <ds:schemaRef ds:uri="cb91335b-e31c-4357-a9d3-3657aad1e45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770</Words>
  <Application>Microsoft Office PowerPoint</Application>
  <PresentationFormat>Custom</PresentationFormat>
  <Paragraphs>162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TAN Mon Cheri</vt:lpstr>
      <vt:lpstr>Montserrat</vt:lpstr>
      <vt:lpstr>Montserrat Bold</vt:lpstr>
      <vt:lpstr>Montserrat Semi-Bold</vt:lpstr>
      <vt:lpstr>TT Commons Pro Bold</vt:lpstr>
      <vt:lpstr>TT Commons Pro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Presentation</dc:title>
  <dc:creator>Brianna Lilly</dc:creator>
  <cp:lastModifiedBy>BRIANNA L HAYLES</cp:lastModifiedBy>
  <cp:revision>3</cp:revision>
  <dcterms:created xsi:type="dcterms:W3CDTF">2006-08-16T00:00:00Z</dcterms:created>
  <dcterms:modified xsi:type="dcterms:W3CDTF">2025-11-02T20:04:08Z</dcterms:modified>
  <dc:identifier>DAG3g8ndl0I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0x010100251C8272737ECF438F48429BA2E771CE</vt:lpwstr>
  </property>
</Properties>
</file>